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8"/>
  </p:notesMasterIdLst>
  <p:handoutMasterIdLst>
    <p:handoutMasterId r:id="rId29"/>
  </p:handoutMasterIdLst>
  <p:sldIdLst>
    <p:sldId id="461" r:id="rId4"/>
    <p:sldId id="462" r:id="rId5"/>
    <p:sldId id="473" r:id="rId6"/>
    <p:sldId id="501" r:id="rId7"/>
    <p:sldId id="475" r:id="rId8"/>
    <p:sldId id="476" r:id="rId9"/>
    <p:sldId id="477" r:id="rId10"/>
    <p:sldId id="465" r:id="rId11"/>
    <p:sldId id="479" r:id="rId12"/>
    <p:sldId id="502" r:id="rId13"/>
    <p:sldId id="503" r:id="rId14"/>
    <p:sldId id="504" r:id="rId15"/>
    <p:sldId id="486" r:id="rId16"/>
    <p:sldId id="488" r:id="rId17"/>
    <p:sldId id="489" r:id="rId19"/>
    <p:sldId id="490" r:id="rId20"/>
    <p:sldId id="491" r:id="rId21"/>
    <p:sldId id="493" r:id="rId22"/>
    <p:sldId id="466" r:id="rId23"/>
    <p:sldId id="494" r:id="rId24"/>
    <p:sldId id="495" r:id="rId25"/>
    <p:sldId id="505" r:id="rId26"/>
    <p:sldId id="497" r:id="rId27"/>
    <p:sldId id="499" r:id="rId28"/>
  </p:sldIdLst>
  <p:sldSz cx="12190095" cy="6859270"/>
  <p:notesSz cx="6858000" cy="9144000"/>
  <p:custDataLst>
    <p:tags r:id="rId33"/>
  </p:custDataLst>
  <p:defaultTextStyle>
    <a:defPPr>
      <a:defRPr lang="zh-CN"/>
    </a:defPPr>
    <a:lvl1pPr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605155" indent="-14795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1209675" indent="-29527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814830" indent="-44323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2419350" indent="-59055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96"/>
    <a:srgbClr val="A2D6D3"/>
    <a:srgbClr val="00A49F"/>
    <a:srgbClr val="33AF80"/>
    <a:srgbClr val="7ECCB0"/>
    <a:srgbClr val="009B62"/>
    <a:srgbClr val="C5E5B2"/>
    <a:srgbClr val="71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6" autoAdjust="0"/>
    <p:restoredTop sz="96310" autoAdjust="0"/>
  </p:normalViewPr>
  <p:slideViewPr>
    <p:cSldViewPr snapToGrid="0" showGuides="1">
      <p:cViewPr varScale="1">
        <p:scale>
          <a:sx n="111" d="100"/>
          <a:sy n="111" d="100"/>
        </p:scale>
        <p:origin x="534" y="84"/>
      </p:cViewPr>
      <p:guideLst>
        <p:guide orient="horz" pos="223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7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B8210-D540-4CA9-A344-52188275FA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A850A-0AA3-4CBB-B1BB-3967CB376D1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48FE-70FF-4012-95EA-8353457EE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slide" Target="../slides/slide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部分标题">
    <p:bg>
      <p:bgPr>
        <a:solidFill>
          <a:srgbClr val="009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67753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5164366" y="113056"/>
            <a:ext cx="1868805" cy="795204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C:\Users\Administrator\Desktop\全效ppt\300ppi\资源 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" y="0"/>
            <a:ext cx="12192000" cy="6859588"/>
          </a:xfrm>
          <a:prstGeom prst="rect">
            <a:avLst/>
          </a:prstGeom>
          <a:noFill/>
        </p:spPr>
      </p:pic>
      <p:sp>
        <p:nvSpPr>
          <p:cNvPr id="17" name="矩形 16"/>
          <p:cNvSpPr/>
          <p:nvPr userDrawn="1"/>
        </p:nvSpPr>
        <p:spPr>
          <a:xfrm>
            <a:off x="-48664" y="-1905"/>
            <a:ext cx="12238990" cy="6862764"/>
          </a:xfrm>
          <a:prstGeom prst="rect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矩形 17"/>
          <p:cNvSpPr/>
          <p:nvPr userDrawn="1"/>
        </p:nvSpPr>
        <p:spPr>
          <a:xfrm>
            <a:off x="190069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3" name="TextBox 22">
            <a:hlinkClick r:id="rId3" action="ppaction://hlinksldjump"/>
          </p:cNvPr>
          <p:cNvSpPr txBox="1"/>
          <p:nvPr userDrawn="1"/>
        </p:nvSpPr>
        <p:spPr>
          <a:xfrm>
            <a:off x="10198100" y="791372"/>
            <a:ext cx="151288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3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2200" b="1" spc="3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E:\收集素材\！！制作样品\典学文化\！2021中考\F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4" y="834825"/>
            <a:ext cx="407386" cy="3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690567"/>
            <a:ext cx="1626314" cy="5064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-47625" y="-1588"/>
            <a:ext cx="12238038" cy="6861176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4" name="矩形 13"/>
          <p:cNvSpPr/>
          <p:nvPr userDrawn="1"/>
        </p:nvSpPr>
        <p:spPr>
          <a:xfrm>
            <a:off x="150813" y="180975"/>
            <a:ext cx="11844337" cy="649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23" name="TextBox 22">
            <a:hlinkClick r:id="rId2" action="ppaction://hlinksldjump"/>
          </p:cNvPr>
          <p:cNvSpPr txBox="1"/>
          <p:nvPr userDrawn="1"/>
        </p:nvSpPr>
        <p:spPr>
          <a:xfrm>
            <a:off x="10313988" y="258763"/>
            <a:ext cx="151288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spc="300" dirty="0">
                <a:solidFill>
                  <a:srgbClr val="009D96"/>
                </a:solidFill>
                <a:latin typeface="+mn-lt"/>
                <a:ea typeface="+mn-ea"/>
              </a:rPr>
              <a:t>返回目录</a:t>
            </a:r>
            <a:endParaRPr lang="zh-CN" altLang="en-US" sz="2200" spc="300" dirty="0">
              <a:solidFill>
                <a:srgbClr val="009D96"/>
              </a:solidFill>
              <a:latin typeface="+mn-lt"/>
              <a:ea typeface="+mn-ea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981200" y="323850"/>
            <a:ext cx="76200" cy="363538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033" name="文本框 34"/>
          <p:cNvSpPr txBox="1">
            <a:spLocks noChangeArrowheads="1"/>
          </p:cNvSpPr>
          <p:nvPr userDrawn="1"/>
        </p:nvSpPr>
        <p:spPr bwMode="auto">
          <a:xfrm>
            <a:off x="4564063" y="6291263"/>
            <a:ext cx="3078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000" b="0" dirty="0">
                <a:solidFill>
                  <a:srgbClr val="009D96"/>
                </a:solidFill>
              </a:rPr>
              <a:t>领</a:t>
            </a:r>
            <a:r>
              <a:rPr lang="zh-CN" altLang="en-US" sz="2000" b="0" dirty="0" smtClean="0">
                <a:solidFill>
                  <a:srgbClr val="009D96"/>
                </a:solidFill>
              </a:rPr>
              <a:t>跑中考 </a:t>
            </a:r>
            <a:r>
              <a:rPr lang="en-US" altLang="zh-CN" b="0" dirty="0">
                <a:solidFill>
                  <a:srgbClr val="009D96"/>
                </a:solidFill>
              </a:rPr>
              <a:t>·</a:t>
            </a:r>
            <a:r>
              <a:rPr lang="zh-CN" altLang="en-US" b="0" dirty="0">
                <a:solidFill>
                  <a:srgbClr val="009D96"/>
                </a:solidFill>
              </a:rPr>
              <a:t> </a:t>
            </a:r>
            <a:r>
              <a:rPr lang="zh-CN" altLang="en-US" sz="2000" b="0" dirty="0" smtClean="0">
                <a:solidFill>
                  <a:srgbClr val="009D96"/>
                </a:solidFill>
              </a:rPr>
              <a:t>数学（深圳</a:t>
            </a:r>
            <a:r>
              <a:rPr lang="en-US" altLang="zh-CN" sz="2000" b="0" dirty="0" smtClean="0">
                <a:solidFill>
                  <a:srgbClr val="009D96"/>
                </a:solidFill>
              </a:rPr>
              <a:t> </a:t>
            </a:r>
            <a:r>
              <a:rPr lang="zh-CN" altLang="en-US" sz="2000" b="0" dirty="0" smtClean="0">
                <a:solidFill>
                  <a:srgbClr val="009D96"/>
                </a:solidFill>
              </a:rPr>
              <a:t>）</a:t>
            </a:r>
            <a:endParaRPr lang="zh-CN" altLang="en-US" sz="2000" b="0" dirty="0">
              <a:solidFill>
                <a:srgbClr val="009D96"/>
              </a:solidFill>
            </a:endParaRPr>
          </a:p>
        </p:txBody>
      </p:sp>
      <p:pic>
        <p:nvPicPr>
          <p:cNvPr id="1034" name="图片 35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325438"/>
            <a:ext cx="350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3"/>
          <p:cNvSpPr txBox="1">
            <a:spLocks noChangeArrowheads="1"/>
          </p:cNvSpPr>
          <p:nvPr userDrawn="1"/>
        </p:nvSpPr>
        <p:spPr bwMode="auto">
          <a:xfrm>
            <a:off x="2187396" y="282291"/>
            <a:ext cx="40094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defTabSz="1209675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kern="1200" dirty="0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课时</a:t>
            </a:r>
            <a:r>
              <a:rPr lang="en-US" altLang="zh-CN" sz="2200" b="1" kern="1200" dirty="0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6</a:t>
            </a:r>
            <a:r>
              <a:rPr lang="zh-CN" altLang="en-US" sz="2200" b="1" kern="1200" dirty="0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　分式方程的解法及应用</a:t>
            </a:r>
            <a:endParaRPr lang="zh-CN" altLang="en-US" sz="2200" b="1" kern="1200" dirty="0" smtClean="0">
              <a:solidFill>
                <a:srgbClr val="009D96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图片 14" descr="未标题-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864" y="309565"/>
            <a:ext cx="1278340" cy="391765"/>
          </a:xfrm>
          <a:prstGeom prst="rect">
            <a:avLst/>
          </a:prstGeom>
        </p:spPr>
      </p:pic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52500" rtl="0" fontAlgn="base">
        <a:spcBef>
          <a:spcPct val="0"/>
        </a:spcBef>
        <a:spcAft>
          <a:spcPct val="0"/>
        </a:spcAft>
        <a:defRPr sz="2800" b="1" kern="1200" spc="397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  <a:cs typeface="+mj-cs"/>
        </a:defRPr>
      </a:lvl1pPr>
      <a:lvl2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817880" indent="-236855" algn="l" defTabSz="952500" rtl="0" fontAlgn="base">
        <a:lnSpc>
          <a:spcPct val="150000"/>
        </a:lnSpc>
        <a:spcBef>
          <a:spcPct val="0"/>
        </a:spcBef>
        <a:spcAft>
          <a:spcPts val="1325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1pPr>
      <a:lvl2pPr marL="1233805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tabLst>
          <a:tab pos="1676400" algn="l"/>
        </a:tabLst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1649730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2065655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Wingdings" panose="05000000000000000000" pitchFamily="2" charset="2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2481580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62001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26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14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9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25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31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38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5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877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50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0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emf"/><Relationship Id="rId1" Type="http://schemas.openxmlformats.org/officeDocument/2006/relationships/package" Target="../embeddings/Document8.docx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emf"/><Relationship Id="rId1" Type="http://schemas.openxmlformats.org/officeDocument/2006/relationships/package" Target="../embeddings/Document9.docx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emf"/><Relationship Id="rId1" Type="http://schemas.openxmlformats.org/officeDocument/2006/relationships/package" Target="../embeddings/Document10.docx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9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3.emf"/><Relationship Id="rId6" Type="http://schemas.openxmlformats.org/officeDocument/2006/relationships/package" Target="../embeddings/Document13.docx"/><Relationship Id="rId5" Type="http://schemas.openxmlformats.org/officeDocument/2006/relationships/image" Target="../media/image22.emf"/><Relationship Id="rId4" Type="http://schemas.openxmlformats.org/officeDocument/2006/relationships/package" Target="../embeddings/Document12.docx"/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package" Target="../embeddings/Document11.docx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package" Target="../embeddings/Document14.docx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emf"/><Relationship Id="rId1" Type="http://schemas.openxmlformats.org/officeDocument/2006/relationships/package" Target="../embeddings/Document15.doc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emf"/><Relationship Id="rId1" Type="http://schemas.openxmlformats.org/officeDocument/2006/relationships/package" Target="../embeddings/Document16.docx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emf"/><Relationship Id="rId1" Type="http://schemas.openxmlformats.org/officeDocument/2006/relationships/package" Target="../embeddings/Document17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emf"/><Relationship Id="rId1" Type="http://schemas.openxmlformats.org/officeDocument/2006/relationships/package" Target="../embeddings/Document18.docx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emf"/><Relationship Id="rId1" Type="http://schemas.openxmlformats.org/officeDocument/2006/relationships/package" Target="../embeddings/Document19.docx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emf"/><Relationship Id="rId1" Type="http://schemas.openxmlformats.org/officeDocument/2006/relationships/package" Target="../embeddings/Document20.docx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emf"/><Relationship Id="rId1" Type="http://schemas.openxmlformats.org/officeDocument/2006/relationships/package" Target="../embeddings/Document21.docx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8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4.emf"/><Relationship Id="rId2" Type="http://schemas.openxmlformats.org/officeDocument/2006/relationships/package" Target="../embeddings/Document22.docx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emf"/><Relationship Id="rId2" Type="http://schemas.openxmlformats.org/officeDocument/2006/relationships/package" Target="../embeddings/Document1.docx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emf"/><Relationship Id="rId2" Type="http://schemas.openxmlformats.org/officeDocument/2006/relationships/package" Target="../embeddings/Document2.docx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package" Target="../embeddings/Document3.docx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emf"/><Relationship Id="rId6" Type="http://schemas.openxmlformats.org/officeDocument/2006/relationships/package" Target="../embeddings/Document6.docx"/><Relationship Id="rId5" Type="http://schemas.openxmlformats.org/officeDocument/2006/relationships/image" Target="../media/image12.emf"/><Relationship Id="rId4" Type="http://schemas.openxmlformats.org/officeDocument/2006/relationships/package" Target="../embeddings/Document5.docx"/><Relationship Id="rId3" Type="http://schemas.openxmlformats.org/officeDocument/2006/relationships/image" Target="../media/image11.emf"/><Relationship Id="rId2" Type="http://schemas.openxmlformats.org/officeDocument/2006/relationships/package" Target="../embeddings/Document4.docx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emf"/><Relationship Id="rId2" Type="http://schemas.openxmlformats.org/officeDocument/2006/relationships/package" Target="../embeddings/Document7.docx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等腰三角形 21"/>
          <p:cNvSpPr/>
          <p:nvPr/>
        </p:nvSpPr>
        <p:spPr>
          <a:xfrm rot="10800000">
            <a:off x="5665769" y="4358779"/>
            <a:ext cx="862330" cy="354965"/>
          </a:xfrm>
          <a:prstGeom prst="triangle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0800000">
            <a:off x="5725109" y="4610239"/>
            <a:ext cx="722630" cy="259715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722446" y="5577330"/>
            <a:ext cx="2668905" cy="461645"/>
            <a:chOff x="13463" y="7736"/>
            <a:chExt cx="4203" cy="727"/>
          </a:xfrm>
        </p:grpSpPr>
        <p:sp>
          <p:nvSpPr>
            <p:cNvPr id="31" name="TextBox 42">
              <a:hlinkClick r:id="rId1" action="ppaction://hlinksldjump"/>
            </p:cNvPr>
            <p:cNvSpPr txBox="1"/>
            <p:nvPr/>
          </p:nvSpPr>
          <p:spPr>
            <a:xfrm>
              <a:off x="14104" y="7736"/>
              <a:ext cx="356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核心知识讲练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76317" y="5577330"/>
            <a:ext cx="1976755" cy="461645"/>
            <a:chOff x="13463" y="7736"/>
            <a:chExt cx="3113" cy="727"/>
          </a:xfrm>
        </p:grpSpPr>
        <p:sp>
          <p:nvSpPr>
            <p:cNvPr id="35" name="TextBox 42">
              <a:hlinkClick r:id="rId2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知识梳理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13515" y="5577330"/>
            <a:ext cx="1976755" cy="461645"/>
            <a:chOff x="13463" y="7736"/>
            <a:chExt cx="3113" cy="727"/>
          </a:xfrm>
        </p:grpSpPr>
        <p:sp>
          <p:nvSpPr>
            <p:cNvPr id="38" name="TextBox 42">
              <a:hlinkClick r:id="rId3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课堂检测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1055751" y="1678726"/>
            <a:ext cx="97770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400" dirty="0">
                <a:solidFill>
                  <a:srgbClr val="009D96"/>
                </a:solidFill>
              </a:rPr>
              <a:t>第二单元　方程（组）与不等式（组）</a:t>
            </a:r>
            <a:endParaRPr lang="zh-CN" altLang="zh-CN" sz="4400" dirty="0">
              <a:solidFill>
                <a:srgbClr val="009D96"/>
              </a:solidFill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/>
        </p:nvSpPr>
        <p:spPr bwMode="auto">
          <a:xfrm>
            <a:off x="3071064" y="2709455"/>
            <a:ext cx="5747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200" b="0" dirty="0"/>
              <a:t>课时</a:t>
            </a:r>
            <a:r>
              <a:rPr lang="en-US" altLang="zh-CN" sz="3200" b="0" dirty="0"/>
              <a:t>6</a:t>
            </a:r>
            <a:r>
              <a:rPr lang="zh-CN" altLang="en-US" sz="3200" b="0" dirty="0"/>
              <a:t>　分式方程的解法及应用</a:t>
            </a:r>
            <a:endParaRPr lang="zh-CN" alt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47890" y="814614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文档" r:id="rId1" imgW="11137900" imgH="992505" progId="Word.Document.12">
                  <p:embed/>
                </p:oleObj>
              </mc:Choice>
              <mc:Fallback>
                <p:oleObj name="文档" r:id="rId1" imgW="11137900" imgH="992505" progId="Word.Document.12">
                  <p:embed/>
                  <p:pic>
                    <p:nvPicPr>
                      <p:cNvPr id="0" name="图片 61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7890" y="814614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内容占位符 1"/>
          <p:cNvSpPr txBox="1"/>
          <p:nvPr/>
        </p:nvSpPr>
        <p:spPr>
          <a:xfrm>
            <a:off x="742225" y="1803627"/>
            <a:ext cx="11337155" cy="32510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>
                <a:solidFill>
                  <a:srgbClr val="FF0000"/>
                </a:solidFill>
              </a:rPr>
              <a:t>方程两边乘（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solidFill>
                  <a:srgbClr val="FF0000"/>
                </a:solidFill>
              </a:rPr>
              <a:t>），得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解这个方程，得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检验：当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solidFill>
                  <a:srgbClr val="FF0000"/>
                </a:solidFill>
              </a:rPr>
              <a:t>时，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因此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solidFill>
                  <a:srgbClr val="FF0000"/>
                </a:solidFill>
              </a:rPr>
              <a:t>不是原分式方程的解．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所以，原分式方程无解．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65604" y="771072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文档" r:id="rId1" imgW="11137900" imgH="992505" progId="Word.Document.12">
                  <p:embed/>
                </p:oleObj>
              </mc:Choice>
              <mc:Fallback>
                <p:oleObj name="文档" r:id="rId1" imgW="11137900" imgH="992505" progId="Word.Document.12">
                  <p:embed/>
                  <p:pic>
                    <p:nvPicPr>
                      <p:cNvPr id="0" name="图片 71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5604" y="771072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内容占位符 1"/>
          <p:cNvSpPr txBox="1"/>
          <p:nvPr/>
        </p:nvSpPr>
        <p:spPr>
          <a:xfrm>
            <a:off x="742225" y="1803627"/>
            <a:ext cx="11337155" cy="26047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>
                <a:solidFill>
                  <a:srgbClr val="FF0000"/>
                </a:solidFill>
              </a:rPr>
              <a:t>方程两边乘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），得（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）＋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解这个方程，得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检验：当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时，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≠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所以，原分式方程的解为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36575" y="742043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文档" r:id="rId1" imgW="11137900" imgH="992505" progId="Word.Document.12">
                  <p:embed/>
                </p:oleObj>
              </mc:Choice>
              <mc:Fallback>
                <p:oleObj name="文档" r:id="rId1" imgW="11137900" imgH="992505" progId="Word.Document.12">
                  <p:embed/>
                  <p:pic>
                    <p:nvPicPr>
                      <p:cNvPr id="0" name="图片 82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575" y="742043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内容占位符 1"/>
          <p:cNvSpPr txBox="1"/>
          <p:nvPr/>
        </p:nvSpPr>
        <p:spPr>
          <a:xfrm>
            <a:off x="742225" y="1803627"/>
            <a:ext cx="11337155" cy="26047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>
                <a:solidFill>
                  <a:srgbClr val="FF0000"/>
                </a:solidFill>
              </a:rPr>
              <a:t>方程两边乘（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，得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＝（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解这个方程，得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检验：当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时，（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baseline="300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≠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所以，原分式方程的解为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266896" y="2122940"/>
            <a:ext cx="11337155" cy="2186496"/>
          </a:xfrm>
        </p:spPr>
        <p:txBody>
          <a:bodyPr/>
          <a:lstStyle/>
          <a:p>
            <a:pPr lvl="0" indent="713740" algn="just">
              <a:lnSpc>
                <a:spcPct val="170000"/>
              </a:lnSpc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）若该方程的解为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的值为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13740" algn="just">
              <a:lnSpc>
                <a:spcPct val="170000"/>
              </a:lnSpc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）若该方程有增根，则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的值为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13740" algn="just">
              <a:lnSpc>
                <a:spcPct val="170000"/>
              </a:lnSpc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）若该方程无解，则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的值为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__________. 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812347" y="1003300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文档" r:id="rId1" imgW="11137900" imgH="992505" progId="Word.Document.12">
                  <p:embed/>
                </p:oleObj>
              </mc:Choice>
              <mc:Fallback>
                <p:oleObj name="文档" r:id="rId1" imgW="11137900" imgH="992505" progId="Word.Document.12">
                  <p:embed/>
                  <p:pic>
                    <p:nvPicPr>
                      <p:cNvPr id="0" name="图片 923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12347" y="1003300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5" y="1317492"/>
            <a:ext cx="989807" cy="36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446473" y="230379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960873" y="2642874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文档" r:id="rId4" imgW="11137900" imgH="992505" progId="Word.Document.12">
                  <p:embed/>
                </p:oleObj>
              </mc:Choice>
              <mc:Fallback>
                <p:oleObj name="文档" r:id="rId4" imgW="11137900" imgH="992505" progId="Word.Document.12">
                  <p:embed/>
                  <p:pic>
                    <p:nvPicPr>
                      <p:cNvPr id="0" name="图片 923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0873" y="2642874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641975" y="3359644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文档" r:id="rId6" imgW="11137900" imgH="992505" progId="Word.Document.12">
                  <p:embed/>
                </p:oleObj>
              </mc:Choice>
              <mc:Fallback>
                <p:oleObj name="文档" r:id="rId6" imgW="11137900" imgH="992505" progId="Word.Document.12">
                  <p:embed/>
                  <p:pic>
                    <p:nvPicPr>
                      <p:cNvPr id="0" name="图片 923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41975" y="3359644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383011" y="753654"/>
            <a:ext cx="11337155" cy="3323987"/>
          </a:xfrm>
        </p:spPr>
        <p:txBody>
          <a:bodyPr/>
          <a:lstStyle/>
          <a:p>
            <a:pPr lvl="0" indent="713740" algn="just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分式方程的应用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713740" algn="just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2023</a:t>
            </a:r>
            <a:r>
              <a:rPr lang="zh-CN" altLang="en-US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某运输公司运输一批货物，已知大货车比小货车每辆多运输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吨货物，且大货车运输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75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吨货物所用车辆数与小货车运输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吨货物所用车辆数相同，设大货车每辆运输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吨，则所列方程正确的是（　　）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92163" y="4034099"/>
          <a:ext cx="11118850" cy="224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文档" r:id="rId1" imgW="11137900" imgH="2248535" progId="Word.Document.12">
                  <p:embed/>
                </p:oleObj>
              </mc:Choice>
              <mc:Fallback>
                <p:oleObj name="文档" r:id="rId1" imgW="11137900" imgH="2248535" progId="Word.Document.12">
                  <p:embed/>
                  <p:pic>
                    <p:nvPicPr>
                      <p:cNvPr id="0" name="图片 102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2163" y="4034099"/>
                        <a:ext cx="11118850" cy="224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63" y="898797"/>
            <a:ext cx="2249170" cy="4565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20234" y="344737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583235"/>
            <a:ext cx="11337155" cy="227267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2018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广东）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某公司购买了一批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型芯片，其中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型芯片的单价比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型芯片的单价少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元，已知该公司用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3 120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元购买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型芯片的条数与用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4 200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元购买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型芯片的条数相等．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713740"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）求该公司购买的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型芯片的单价各是多少元；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1"/>
          <p:cNvSpPr txBox="1"/>
          <p:nvPr/>
        </p:nvSpPr>
        <p:spPr>
          <a:xfrm>
            <a:off x="589936" y="2717377"/>
            <a:ext cx="11337155" cy="11612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>
              <a:lnSpc>
                <a:spcPct val="130000"/>
              </a:lnSpc>
            </a:pPr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 smtClean="0">
                <a:solidFill>
                  <a:srgbClr val="FF0000"/>
                </a:solidFill>
              </a:rPr>
              <a:t>设</a:t>
            </a:r>
            <a:r>
              <a:rPr lang="zh-CN" altLang="zh-CN" kern="100" dirty="0">
                <a:solidFill>
                  <a:srgbClr val="FF0000"/>
                </a:solidFill>
              </a:rPr>
              <a:t>该公司购买的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型芯片的单价是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元，则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solidFill>
                  <a:srgbClr val="FF0000"/>
                </a:solidFill>
              </a:rPr>
              <a:t>型芯片的单价</a:t>
            </a:r>
            <a:r>
              <a:rPr lang="zh-CN" altLang="zh-CN" kern="100" dirty="0" smtClean="0">
                <a:solidFill>
                  <a:srgbClr val="FF0000"/>
                </a:solidFill>
              </a:rPr>
              <a:t>是</a:t>
            </a:r>
            <a:endParaRPr lang="en-US" altLang="zh-CN" kern="100" dirty="0" smtClean="0">
              <a:solidFill>
                <a:srgbClr val="FF0000"/>
              </a:solidFill>
            </a:endParaRPr>
          </a:p>
          <a:p>
            <a:pPr indent="0">
              <a:lnSpc>
                <a:spcPct val="130000"/>
              </a:lnSpc>
            </a:pPr>
            <a:r>
              <a:rPr lang="zh-CN" altLang="zh-CN" kern="100" dirty="0" smtClean="0">
                <a:solidFill>
                  <a:srgbClr val="FF0000"/>
                </a:solidFill>
              </a:rPr>
              <a:t>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9</a:t>
            </a:r>
            <a:r>
              <a:rPr lang="zh-CN" altLang="zh-CN" kern="100" dirty="0">
                <a:solidFill>
                  <a:srgbClr val="FF0000"/>
                </a:solidFill>
              </a:rPr>
              <a:t>）元．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35781" y="3575050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文档" r:id="rId1" imgW="11137900" imgH="1259205" progId="Word.Document.12">
                  <p:embed/>
                </p:oleObj>
              </mc:Choice>
              <mc:Fallback>
                <p:oleObj name="文档" r:id="rId1" imgW="11137900" imgH="1259205" progId="Word.Document.12">
                  <p:embed/>
                  <p:pic>
                    <p:nvPicPr>
                      <p:cNvPr id="0" name="图片 1536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5781" y="3575050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内容占位符 1"/>
          <p:cNvSpPr txBox="1"/>
          <p:nvPr/>
        </p:nvSpPr>
        <p:spPr>
          <a:xfrm>
            <a:off x="439328" y="4228306"/>
            <a:ext cx="11663772" cy="22815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>
              <a:lnSpc>
                <a:spcPct val="130000"/>
              </a:lnSpc>
            </a:pPr>
            <a:r>
              <a:rPr lang="zh-CN" altLang="zh-CN" kern="100" dirty="0">
                <a:solidFill>
                  <a:srgbClr val="FF0000"/>
                </a:solidFill>
              </a:rPr>
              <a:t>解得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26.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>
              <a:lnSpc>
                <a:spcPct val="130000"/>
              </a:lnSpc>
            </a:pPr>
            <a:r>
              <a:rPr lang="zh-CN" altLang="zh-CN" kern="100" dirty="0">
                <a:solidFill>
                  <a:srgbClr val="FF0000"/>
                </a:solidFill>
              </a:rPr>
              <a:t>经检验，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26</a:t>
            </a:r>
            <a:r>
              <a:rPr lang="zh-CN" altLang="zh-CN" kern="100" dirty="0">
                <a:solidFill>
                  <a:srgbClr val="FF0000"/>
                </a:solidFill>
              </a:rPr>
              <a:t>是原方程的解，且符合题意．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>
              <a:lnSpc>
                <a:spcPct val="130000"/>
              </a:lnSpc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∴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9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26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9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35.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>
              <a:lnSpc>
                <a:spcPct val="130000"/>
              </a:lnSpc>
            </a:pPr>
            <a:r>
              <a:rPr lang="zh-CN" altLang="zh-CN" kern="100" dirty="0">
                <a:solidFill>
                  <a:srgbClr val="FF0000"/>
                </a:solidFill>
              </a:rPr>
              <a:t>答：该公司购买的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型芯片的单价为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26</a:t>
            </a:r>
            <a:r>
              <a:rPr lang="zh-CN" altLang="zh-CN" kern="100" dirty="0">
                <a:solidFill>
                  <a:srgbClr val="FF0000"/>
                </a:solidFill>
              </a:rPr>
              <a:t>元，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solidFill>
                  <a:srgbClr val="FF0000"/>
                </a:solidFill>
              </a:rPr>
              <a:t>型芯片的单价为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35</a:t>
            </a:r>
            <a:r>
              <a:rPr lang="zh-CN" altLang="zh-CN" kern="100" dirty="0">
                <a:solidFill>
                  <a:srgbClr val="FF0000"/>
                </a:solidFill>
              </a:rPr>
              <a:t>元．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818747"/>
            <a:ext cx="11337155" cy="738664"/>
          </a:xfrm>
        </p:spPr>
        <p:txBody>
          <a:bodyPr/>
          <a:lstStyle/>
          <a:p>
            <a:pPr lvl="0"/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）若两种芯片共购买了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条，且购买的总费用为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6 280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元，求购买了多少条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型芯片．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pPr lvl="0" indent="713740" algn="just">
              <a:spcAft>
                <a:spcPts val="0"/>
              </a:spcAft>
            </a:pPr>
            <a:b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4" name="内容占位符 1"/>
          <p:cNvSpPr txBox="1"/>
          <p:nvPr/>
        </p:nvSpPr>
        <p:spPr>
          <a:xfrm>
            <a:off x="426628" y="2162798"/>
            <a:ext cx="11337155" cy="26047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 smtClean="0">
                <a:solidFill>
                  <a:srgbClr val="FF0000"/>
                </a:solidFill>
              </a:rPr>
              <a:t>设</a:t>
            </a:r>
            <a:r>
              <a:rPr lang="zh-CN" altLang="zh-CN" kern="100" dirty="0">
                <a:solidFill>
                  <a:srgbClr val="FF0000"/>
                </a:solidFill>
              </a:rPr>
              <a:t>购买了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条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型芯片，则购买了（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200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）条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solidFill>
                  <a:srgbClr val="FF0000"/>
                </a:solidFill>
              </a:rPr>
              <a:t>型芯片．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根据题意，得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26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35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200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6 280.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解得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80.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答：购买了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80</a:t>
            </a:r>
            <a:r>
              <a:rPr lang="zh-CN" altLang="zh-CN" kern="100" dirty="0">
                <a:solidFill>
                  <a:srgbClr val="FF0000"/>
                </a:solidFill>
              </a:rPr>
              <a:t>条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</a:rPr>
              <a:t>型芯片．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5.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2016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广东）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某工程队修建一条长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1 200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米的道路，采用新的施工方式，工效提升了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50%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，结果提前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天完成任务．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713740" algn="just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）求这个工程队原计划每天修建道路多少米；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pPr lvl="0" indent="713740" algn="just">
              <a:spcAft>
                <a:spcPts val="0"/>
              </a:spcAft>
            </a:pPr>
            <a:b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</a:br>
            <a:endParaRPr lang="zh-CN" altLang="en-US" dirty="0"/>
          </a:p>
        </p:txBody>
      </p:sp>
      <p:sp>
        <p:nvSpPr>
          <p:cNvPr id="4" name="内容占位符 1"/>
          <p:cNvSpPr txBox="1"/>
          <p:nvPr/>
        </p:nvSpPr>
        <p:spPr>
          <a:xfrm>
            <a:off x="579028" y="2564435"/>
            <a:ext cx="11337155" cy="6568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/>
            <a:r>
              <a:rPr lang="zh-CN" altLang="zh-CN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dirty="0" smtClean="0">
                <a:solidFill>
                  <a:srgbClr val="FF0000"/>
                </a:solidFill>
              </a:rPr>
              <a:t>设</a:t>
            </a:r>
            <a:r>
              <a:rPr lang="zh-CN" altLang="zh-CN" dirty="0">
                <a:solidFill>
                  <a:srgbClr val="FF0000"/>
                </a:solidFill>
              </a:rPr>
              <a:t>这个工程队原计划每天修建道路</a:t>
            </a:r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zh-CN" altLang="zh-CN" dirty="0">
                <a:solidFill>
                  <a:srgbClr val="FF0000"/>
                </a:solidFill>
              </a:rPr>
              <a:t>米．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30344" y="3221281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文档" r:id="rId1" imgW="11137900" imgH="1259205" progId="Word.Document.12">
                  <p:embed/>
                </p:oleObj>
              </mc:Choice>
              <mc:Fallback>
                <p:oleObj name="文档" r:id="rId1" imgW="11137900" imgH="1259205" progId="Word.Document.12">
                  <p:embed/>
                  <p:pic>
                    <p:nvPicPr>
                      <p:cNvPr id="0" name="图片 163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0344" y="3221281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内容占位符 1"/>
          <p:cNvSpPr txBox="1"/>
          <p:nvPr/>
        </p:nvSpPr>
        <p:spPr>
          <a:xfrm>
            <a:off x="579028" y="4148571"/>
            <a:ext cx="11337155" cy="19584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解得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100.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经检验，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100</a:t>
            </a:r>
            <a:r>
              <a:rPr lang="zh-CN" altLang="zh-CN" kern="100" dirty="0">
                <a:solidFill>
                  <a:srgbClr val="FF0000"/>
                </a:solidFill>
              </a:rPr>
              <a:t>是原方程的解，且符合题意．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答：这个工程队原计划每天修建道路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100</a:t>
            </a:r>
            <a:r>
              <a:rPr lang="zh-CN" altLang="zh-CN" kern="100" dirty="0">
                <a:solidFill>
                  <a:srgbClr val="FF0000"/>
                </a:solidFill>
              </a:rPr>
              <a:t>米．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 indent="713740" algn="just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）在这项工程中，如果要求工程队提前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天完成任务，那么实际平均每天修建道路的工效比原计划增加百分之几？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 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内容占位符 1"/>
          <p:cNvSpPr txBox="1"/>
          <p:nvPr/>
        </p:nvSpPr>
        <p:spPr>
          <a:xfrm>
            <a:off x="589839" y="2031035"/>
            <a:ext cx="11337155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lang="zh-CN" altLang="zh-CN" dirty="0">
                <a:solidFill>
                  <a:srgbClr val="FF0000"/>
                </a:solidFill>
                <a:ea typeface="黑体" panose="02010609060101010101" pitchFamily="49" charset="-122"/>
              </a:rPr>
              <a:t>解： </a:t>
            </a:r>
            <a:r>
              <a:rPr lang="en-US" altLang="zh-CN" kern="10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1 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200÷100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solidFill>
                  <a:srgbClr val="FF0000"/>
                </a:solidFill>
              </a:rPr>
              <a:t>（天），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1 200÷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120</a:t>
            </a:r>
            <a:r>
              <a:rPr lang="zh-CN" altLang="zh-CN" kern="100" dirty="0">
                <a:solidFill>
                  <a:srgbClr val="FF0000"/>
                </a:solidFill>
              </a:rPr>
              <a:t>（米），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98991" y="2914650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文档" r:id="rId1" imgW="11137900" imgH="1259205" progId="Word.Document.12">
                  <p:embed/>
                </p:oleObj>
              </mc:Choice>
              <mc:Fallback>
                <p:oleObj name="文档" r:id="rId1" imgW="11137900" imgH="1259205" progId="Word.Document.12">
                  <p:embed/>
                  <p:pic>
                    <p:nvPicPr>
                      <p:cNvPr id="0" name="图片 174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8991" y="2914650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内容占位符 1"/>
          <p:cNvSpPr txBox="1"/>
          <p:nvPr/>
        </p:nvSpPr>
        <p:spPr>
          <a:xfrm>
            <a:off x="589838" y="3982434"/>
            <a:ext cx="11337155" cy="6657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答：实际平均每天修建道路的工效比原计划增加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20%.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2912745" y="3036730"/>
            <a:ext cx="649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课堂检测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2912745" y="3036730"/>
            <a:ext cx="649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pPr lvl="0" indent="713740" algn="just">
              <a:spcAft>
                <a:spcPts val="0"/>
              </a:spcAft>
            </a:pPr>
            <a:b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</a:b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36575" y="828675"/>
          <a:ext cx="11118850" cy="519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1" imgW="11137900" imgH="5207000" progId="Word.Document.12">
                  <p:embed/>
                </p:oleObj>
              </mc:Choice>
              <mc:Fallback>
                <p:oleObj name="文档" r:id="rId1" imgW="11137900" imgH="5207000" progId="Word.Document.12">
                  <p:embed/>
                  <p:pic>
                    <p:nvPicPr>
                      <p:cNvPr id="0" name="图片 1127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575" y="828675"/>
                        <a:ext cx="11118850" cy="519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8031236" y="102790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18555" y="401829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36575" y="771072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1" imgW="11137900" imgH="992505" progId="Word.Document.12">
                  <p:embed/>
                </p:oleObj>
              </mc:Choice>
              <mc:Fallback>
                <p:oleObj name="文档" r:id="rId1" imgW="11137900" imgH="992505" progId="Word.Document.12">
                  <p:embed/>
                  <p:pic>
                    <p:nvPicPr>
                      <p:cNvPr id="0" name="图片 122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575" y="771072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内容占位符 1"/>
          <p:cNvSpPr txBox="1"/>
          <p:nvPr/>
        </p:nvSpPr>
        <p:spPr>
          <a:xfrm>
            <a:off x="853258" y="1916735"/>
            <a:ext cx="11337155" cy="26047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 smtClean="0">
                <a:solidFill>
                  <a:srgbClr val="FF0000"/>
                </a:solidFill>
              </a:rPr>
              <a:t>方程</a:t>
            </a:r>
            <a:r>
              <a:rPr lang="zh-CN" altLang="zh-CN" kern="100" dirty="0">
                <a:solidFill>
                  <a:srgbClr val="FF0000"/>
                </a:solidFill>
              </a:rPr>
              <a:t>两边乘（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），得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解这个方程，得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检验：当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solidFill>
                  <a:srgbClr val="FF0000"/>
                </a:solidFill>
              </a:rPr>
              <a:t>时，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</a:rPr>
              <a:t>≠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所以，原分式方程的解为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36575" y="855436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1" imgW="11137900" imgH="1259205" progId="Word.Document.12">
                  <p:embed/>
                </p:oleObj>
              </mc:Choice>
              <mc:Fallback>
                <p:oleObj name="文档" r:id="rId1" imgW="11137900" imgH="1259205" progId="Word.Document.12">
                  <p:embed/>
                  <p:pic>
                    <p:nvPicPr>
                      <p:cNvPr id="0" name="图片 133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575" y="855436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内容占位符 1"/>
          <p:cNvSpPr txBox="1"/>
          <p:nvPr/>
        </p:nvSpPr>
        <p:spPr>
          <a:xfrm>
            <a:off x="704139" y="2031035"/>
            <a:ext cx="11337155" cy="32510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解：</a:t>
            </a:r>
            <a:r>
              <a:rPr lang="zh-CN" altLang="zh-CN" kern="100" dirty="0" smtClean="0">
                <a:solidFill>
                  <a:srgbClr val="FF0000"/>
                </a:solidFill>
              </a:rPr>
              <a:t>方程</a:t>
            </a:r>
            <a:r>
              <a:rPr lang="zh-CN" altLang="zh-CN" kern="100" dirty="0">
                <a:solidFill>
                  <a:srgbClr val="FF0000"/>
                </a:solidFill>
              </a:rPr>
              <a:t>两边乘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），得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解这个方程，得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检验：当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时，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solidFill>
                  <a:srgbClr val="FF0000"/>
                </a:solidFill>
              </a:rPr>
              <a:t>，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因此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不是原分式方程的解．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所以，原分式方程无解．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350405" y="620144"/>
            <a:ext cx="11489601" cy="227267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岳阳）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水碧万物生，岳阳龙虾好．小龙虾产业已经成为岳阳乡村振兴的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闪亮名片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．已知翠翠家去年龙虾的总产量是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4 800 kg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，今年龙虾的总产量是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6 000 kg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，且去年与今年的养殖面积相同，平均亩产量去年比今年少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60 kg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，求今年龙虾的平均亩产量．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pPr lvl="0" indent="713740" algn="just">
              <a:lnSpc>
                <a:spcPct val="130000"/>
              </a:lnSpc>
              <a:spcAft>
                <a:spcPts val="0"/>
              </a:spcAft>
            </a:pPr>
            <a:b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</a:br>
            <a:endParaRPr lang="zh-CN" altLang="en-US" dirty="0"/>
          </a:p>
        </p:txBody>
      </p:sp>
      <p:sp>
        <p:nvSpPr>
          <p:cNvPr id="4" name="内容占位符 1"/>
          <p:cNvSpPr txBox="1"/>
          <p:nvPr/>
        </p:nvSpPr>
        <p:spPr>
          <a:xfrm>
            <a:off x="439304" y="2780474"/>
            <a:ext cx="11489601" cy="11612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>
              <a:lnSpc>
                <a:spcPct val="130000"/>
              </a:lnSpc>
            </a:pPr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解：</a:t>
            </a:r>
            <a:r>
              <a:rPr lang="zh-CN" altLang="zh-CN" kern="100" dirty="0">
                <a:solidFill>
                  <a:srgbClr val="FF0000"/>
                </a:solidFill>
              </a:rPr>
              <a:t>设今年龙虾的平均亩产量为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 kg</a:t>
            </a:r>
            <a:r>
              <a:rPr lang="zh-CN" altLang="zh-CN" kern="100" dirty="0">
                <a:solidFill>
                  <a:srgbClr val="FF0000"/>
                </a:solidFill>
              </a:rPr>
              <a:t>，则去年龙虾的平均亩产量为（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60</a:t>
            </a:r>
            <a:r>
              <a:rPr lang="zh-CN" altLang="zh-CN" kern="100" dirty="0">
                <a:solidFill>
                  <a:srgbClr val="FF0000"/>
                </a:solidFill>
              </a:rPr>
              <a:t>）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kg.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35780" y="3774201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文档" r:id="rId1" imgW="11137900" imgH="1259205" progId="Word.Document.12">
                  <p:embed/>
                </p:oleObj>
              </mc:Choice>
              <mc:Fallback>
                <p:oleObj name="文档" r:id="rId1" imgW="11137900" imgH="1259205" progId="Word.Document.12">
                  <p:embed/>
                  <p:pic>
                    <p:nvPicPr>
                      <p:cNvPr id="0" name="图片 1843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5780" y="3774201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内容占位符 1"/>
          <p:cNvSpPr txBox="1"/>
          <p:nvPr/>
        </p:nvSpPr>
        <p:spPr>
          <a:xfrm>
            <a:off x="439305" y="4563243"/>
            <a:ext cx="11489601" cy="17214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>
              <a:lnSpc>
                <a:spcPct val="130000"/>
              </a:lnSpc>
            </a:pPr>
            <a:r>
              <a:rPr lang="zh-CN" altLang="zh-CN" kern="100" dirty="0">
                <a:solidFill>
                  <a:srgbClr val="FF0000"/>
                </a:solidFill>
              </a:rPr>
              <a:t>解得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300.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>
              <a:lnSpc>
                <a:spcPct val="130000"/>
              </a:lnSpc>
            </a:pPr>
            <a:r>
              <a:rPr lang="zh-CN" altLang="zh-CN" kern="100" dirty="0">
                <a:solidFill>
                  <a:srgbClr val="FF0000"/>
                </a:solidFill>
              </a:rPr>
              <a:t>经检验，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＝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300</a:t>
            </a:r>
            <a:r>
              <a:rPr lang="zh-CN" altLang="zh-CN" kern="100" dirty="0">
                <a:solidFill>
                  <a:srgbClr val="FF0000"/>
                </a:solidFill>
              </a:rPr>
              <a:t>是原方程的解，且符合题意．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>
              <a:lnSpc>
                <a:spcPct val="130000"/>
              </a:lnSpc>
            </a:pPr>
            <a:r>
              <a:rPr lang="zh-CN" altLang="zh-CN" kern="100" dirty="0">
                <a:solidFill>
                  <a:srgbClr val="FF0000"/>
                </a:solidFill>
              </a:rPr>
              <a:t>答：今年龙虾的平均亩产量为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300 kg.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1650036"/>
            <a:ext cx="11337155" cy="2419124"/>
          </a:xfrm>
        </p:spPr>
        <p:txBody>
          <a:bodyPr/>
          <a:lstStyle/>
          <a:p>
            <a:pPr lvl="0" indent="0" algn="just">
              <a:lnSpc>
                <a:spcPct val="180000"/>
              </a:lnSpc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【跨学科】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5.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把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100 g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质量分数为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98%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的浓硫酸稀释成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10%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的稀硫酸，需要水的质量是多少？设需要水的质量为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g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，根据题意可列方程为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_____________________.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2" y="960080"/>
            <a:ext cx="1876547" cy="48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0800" y="2995773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文档" r:id="rId2" imgW="11137900" imgH="992505" progId="Word.Document.12">
                  <p:embed/>
                </p:oleObj>
              </mc:Choice>
              <mc:Fallback>
                <p:oleObj name="文档" r:id="rId2" imgW="11137900" imgH="992505" progId="Word.Document.12">
                  <p:embed/>
                  <p:pic>
                    <p:nvPicPr>
                      <p:cNvPr id="0" name="图片 1946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00" y="2995773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210" y="2665360"/>
            <a:ext cx="5923449" cy="3140354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2031325"/>
          </a:xfrm>
        </p:spPr>
        <p:txBody>
          <a:bodyPr/>
          <a:lstStyle/>
          <a:p>
            <a:pPr lvl="0" indent="88900" algn="just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一、分式方程</a:t>
            </a:r>
            <a:endParaRPr lang="zh-CN" altLang="zh-CN" sz="1050" kern="100" dirty="0" smtClean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lvl="0" indent="713740" algn="just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．概念：分母中含有未知数的方程叫做分式方程．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13740" algn="just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．分式方程的解法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192679" y="2032000"/>
          <a:ext cx="5556515" cy="4164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6515"/>
              </a:tblGrid>
              <a:tr h="416475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例</a:t>
                      </a: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解方程：</a:t>
                      </a: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altLang="zh-CN" sz="2500" b="1" kern="100" baseline="0" dirty="0" smtClean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解：方程两边乘</a:t>
                      </a:r>
                      <a:r>
                        <a:rPr lang="en-US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altLang="zh-CN" sz="2500" b="1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500" b="1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），</a:t>
                      </a:r>
                      <a:endParaRPr lang="en-US" altLang="zh-CN" sz="2500" b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indent="6223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得</a:t>
                      </a:r>
                      <a:r>
                        <a:rPr lang="en-US" altLang="zh-CN" sz="2500" b="1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altLang="zh-CN" sz="2500" b="1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.</a:t>
                      </a:r>
                      <a:endParaRPr lang="zh-CN" altLang="zh-CN" sz="2500" kern="100" baseline="0" dirty="0" smtClean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0" indent="6223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解这个方程，得</a:t>
                      </a:r>
                      <a:r>
                        <a:rPr lang="en-US" altLang="zh-CN" sz="2500" b="1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＝－</a:t>
                      </a:r>
                      <a:r>
                        <a:rPr lang="en-US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1.</a:t>
                      </a:r>
                      <a:endParaRPr lang="zh-CN" altLang="zh-CN" sz="2500" kern="100" baseline="0" dirty="0" smtClean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0" indent="6223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检验：当</a:t>
                      </a:r>
                      <a:r>
                        <a:rPr lang="en-US" altLang="zh-CN" sz="2500" b="1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＝－</a:t>
                      </a:r>
                      <a:r>
                        <a:rPr lang="en-US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时，</a:t>
                      </a:r>
                      <a:endParaRPr lang="en-US" altLang="zh-CN" sz="2500" b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indent="6223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altLang="zh-CN" sz="2500" b="1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500" b="1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≠</a:t>
                      </a:r>
                      <a:r>
                        <a:rPr lang="en-US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0.</a:t>
                      </a:r>
                      <a:endParaRPr lang="zh-CN" altLang="zh-CN" sz="2500" kern="100" baseline="0" dirty="0" smtClean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0" indent="6223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所以，原分式方程的解为</a:t>
                      </a:r>
                      <a:r>
                        <a:rPr lang="en-US" altLang="zh-CN" sz="2500" b="1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＝－</a:t>
                      </a:r>
                      <a:r>
                        <a:rPr lang="en-US" altLang="zh-CN" sz="25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1.</a:t>
                      </a:r>
                      <a:endParaRPr lang="zh-CN" altLang="zh-CN" sz="2500" kern="100" baseline="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497989" y="1899617"/>
          <a:ext cx="111188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文档" r:id="rId2" imgW="11137900" imgH="1259205" progId="Word.Document.12">
                  <p:embed/>
                </p:oleObj>
              </mc:Choice>
              <mc:Fallback>
                <p:oleObj name="文档" r:id="rId2" imgW="11137900" imgH="1259205" progId="Word.Document.12">
                  <p:embed/>
                  <p:pic>
                    <p:nvPicPr>
                      <p:cNvPr id="0" name="图片 205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97989" y="1899617"/>
                        <a:ext cx="111188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1446835"/>
            <a:ext cx="11337155" cy="3323987"/>
          </a:xfrm>
        </p:spPr>
        <p:txBody>
          <a:bodyPr/>
          <a:lstStyle/>
          <a:p>
            <a:pPr lvl="0" indent="713740" algn="just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注：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分式方程的增根与无解并非同一个概念．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713740" algn="just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．分式方程的增根是去分母后的整式方程的根，使原分式方程的分母或最简公分母为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13740" algn="just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．分式方程无解包含两种情况：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去分母后的整式方程无解；</a:t>
            </a:r>
            <a:endParaRPr lang="en-US" altLang="zh-CN" sz="2800" b="1" kern="100" dirty="0" smtClean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0" algn="just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整式方程的解使得最简公分母为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0.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1033511"/>
            <a:ext cx="11337155" cy="656846"/>
          </a:xfrm>
        </p:spPr>
        <p:txBody>
          <a:bodyPr/>
          <a:lstStyle/>
          <a:p>
            <a:pPr lvl="0" indent="1879600" algn="just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下列各式中，是分式方程的是（　　）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5" y="1247745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12039" y="1782812"/>
          <a:ext cx="1111885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文档" r:id="rId2" imgW="11137900" imgH="3239135" progId="Word.Document.12">
                  <p:embed/>
                </p:oleObj>
              </mc:Choice>
              <mc:Fallback>
                <p:oleObj name="文档" r:id="rId2" imgW="11137900" imgH="3239135" progId="Word.Document.12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2039" y="1782812"/>
                        <a:ext cx="11118850" cy="323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8145536" y="116713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94605" y="3980190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3323987"/>
          </a:xfrm>
        </p:spPr>
        <p:txBody>
          <a:bodyPr/>
          <a:lstStyle/>
          <a:p>
            <a:pPr lvl="0" indent="0"/>
            <a:r>
              <a:rPr lang="zh-CN" altLang="zh-CN" sz="2800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二、分式方程的应用</a:t>
            </a:r>
            <a:endParaRPr lang="zh-CN" altLang="zh-CN" sz="2800" b="1" kern="100" dirty="0" smtClean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indent="713740" algn="just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．一般步骤：与列整式方程解实际问题的一般步骤大致相同，不同的是要检验两次，既要检验求出的解是否为原分式方程的解，又要检验是否符合题意．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13740" algn="just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．常见等量关系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04346" y="3830638"/>
          <a:ext cx="11118850" cy="224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1" imgW="11137900" imgH="2248535" progId="Word.Document.12">
                  <p:embed/>
                </p:oleObj>
              </mc:Choice>
              <mc:Fallback>
                <p:oleObj name="文档" r:id="rId1" imgW="11137900" imgH="2248535" progId="Word.Document.12">
                  <p:embed/>
                  <p:pic>
                    <p:nvPicPr>
                      <p:cNvPr id="0" name="图片 41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4346" y="3830638"/>
                        <a:ext cx="11118850" cy="224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41219" y="647201"/>
            <a:ext cx="11337155" cy="5909310"/>
          </a:xfrm>
        </p:spPr>
        <p:txBody>
          <a:bodyPr/>
          <a:lstStyle/>
          <a:p>
            <a:pPr lvl="0" indent="1437005"/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3.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甲、乙两人分别从距目的地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千米和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千米的两地同时出发，甲、乙的速度比是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b="1" kern="100" dirty="0" smtClean="0">
                <a:effectLst/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，结果甲比乙提前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分钟到达目的地，若设甲的速度为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千米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时．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0" indent="713740" algn="just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）乙的速度为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千米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时，甲到达目的地所用的时间为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小时，乙到达目的地所用的时间为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小时．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（用含</a:t>
            </a:r>
            <a:r>
              <a:rPr lang="en-US" altLang="zh-CN" sz="2800" b="1" i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的代数式表示）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13740" algn="just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）根据题意，可列方程为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________________.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__________.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13740" algn="just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）经检验，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___________________________________.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13740" algn="just">
              <a:spcAft>
                <a:spcPts val="0"/>
              </a:spcAft>
            </a:pP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）甲的速度为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千米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时．</a:t>
            </a:r>
            <a:endParaRPr lang="zh-CN" altLang="zh-CN" sz="1050" kern="100" dirty="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7" y="869722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463643" y="273559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en-US" altLang="zh-CN" i="1" dirty="0">
                <a:solidFill>
                  <a:srgbClr val="FF0000"/>
                </a:solidFill>
              </a:rPr>
              <a:t>x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36575" y="2946400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文档" r:id="rId2" imgW="11137900" imgH="992505" progId="Word.Document.12">
                  <p:embed/>
                </p:oleObj>
              </mc:Choice>
              <mc:Fallback>
                <p:oleObj name="文档" r:id="rId2" imgW="11137900" imgH="992505" progId="Word.Document.12">
                  <p:embed/>
                  <p:pic>
                    <p:nvPicPr>
                      <p:cNvPr id="0" name="图片 1435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6575" y="2946400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521575" y="2948920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文档" r:id="rId4" imgW="11137900" imgH="992505" progId="Word.Document.12">
                  <p:embed/>
                </p:oleObj>
              </mc:Choice>
              <mc:Fallback>
                <p:oleObj name="文档" r:id="rId4" imgW="11137900" imgH="992505" progId="Word.Document.12">
                  <p:embed/>
                  <p:pic>
                    <p:nvPicPr>
                      <p:cNvPr id="0" name="图片 1435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1575" y="2948920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489575" y="4217588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文档" r:id="rId6" imgW="11137900" imgH="992505" progId="Word.Document.12">
                  <p:embed/>
                </p:oleObj>
              </mc:Choice>
              <mc:Fallback>
                <p:oleObj name="文档" r:id="rId6" imgW="11137900" imgH="992505" progId="Word.Document.12">
                  <p:embed/>
                  <p:pic>
                    <p:nvPicPr>
                      <p:cNvPr id="0" name="图片 1435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9575" y="4217588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9584253" y="4627159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dirty="0">
                <a:solidFill>
                  <a:srgbClr val="FF0000"/>
                </a:solidFill>
              </a:rPr>
              <a:t>1.5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699526" y="5270999"/>
            <a:ext cx="5862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x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dirty="0">
                <a:solidFill>
                  <a:srgbClr val="FF0000"/>
                </a:solidFill>
              </a:rPr>
              <a:t>1.5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是分式方程的解，且符合题意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418758" y="5912769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4.5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  <p:bldP spid="11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2"/>
          <p:cNvSpPr txBox="1"/>
          <p:nvPr/>
        </p:nvSpPr>
        <p:spPr>
          <a:xfrm>
            <a:off x="2566814" y="3036730"/>
            <a:ext cx="7430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核心知识讲练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706607"/>
            <a:ext cx="11337155" cy="656846"/>
          </a:xfrm>
        </p:spPr>
        <p:txBody>
          <a:bodyPr/>
          <a:lstStyle/>
          <a:p>
            <a:pPr lvl="0" indent="713740" algn="just">
              <a:spcAft>
                <a:spcPts val="0"/>
              </a:spcAft>
            </a:pP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800" b="1" kern="1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分式方程的解法</a:t>
            </a:r>
            <a:endParaRPr lang="zh-CN" altLang="zh-CN" sz="2800" b="1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625" y="869967"/>
            <a:ext cx="2249170" cy="456565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045194" y="1479697"/>
          <a:ext cx="111188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文档" r:id="rId2" imgW="11137900" imgH="992505" progId="Word.Document.12">
                  <p:embed/>
                </p:oleObj>
              </mc:Choice>
              <mc:Fallback>
                <p:oleObj name="文档" r:id="rId2" imgW="11137900" imgH="992505" progId="Word.Document.12">
                  <p:embed/>
                  <p:pic>
                    <p:nvPicPr>
                      <p:cNvPr id="0" name="图片 513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5194" y="1479697"/>
                        <a:ext cx="1111885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内容占位符 1"/>
          <p:cNvSpPr txBox="1"/>
          <p:nvPr/>
        </p:nvSpPr>
        <p:spPr>
          <a:xfrm>
            <a:off x="412039" y="1558564"/>
            <a:ext cx="11337155" cy="6568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/>
            <a:r>
              <a:rPr lang="en-US" altLang="zh-CN" kern="100" dirty="0" smtClean="0"/>
              <a:t>  </a:t>
            </a:r>
            <a:r>
              <a:rPr lang="en-US" altLang="zh-CN" kern="100" dirty="0"/>
              <a:t> </a:t>
            </a:r>
            <a:r>
              <a:rPr lang="en-US" altLang="zh-CN" kern="100" dirty="0" smtClean="0"/>
              <a:t>  </a:t>
            </a:r>
            <a:r>
              <a:rPr lang="en-US" altLang="zh-CN" kern="100" dirty="0" smtClean="0">
                <a:cs typeface="Courier New" panose="02070309020205020404" pitchFamily="49" charset="0"/>
              </a:rPr>
              <a:t>1</a:t>
            </a:r>
            <a:r>
              <a:rPr lang="zh-CN" altLang="zh-CN" kern="100" dirty="0" smtClean="0"/>
              <a:t>．解方程：</a:t>
            </a:r>
            <a:endParaRPr lang="zh-CN" altLang="zh-CN" sz="105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内容占位符 1"/>
          <p:cNvSpPr txBox="1"/>
          <p:nvPr/>
        </p:nvSpPr>
        <p:spPr>
          <a:xfrm>
            <a:off x="742225" y="2338848"/>
            <a:ext cx="11337155" cy="131209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rtl="0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1676400" algn="l"/>
              </a:tabLst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indent="0" algn="l" defTabSz="952500" rtl="0" fontAlgn="base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800" b="1" kern="1200" spc="198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62001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6260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314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395" indent="-237490" algn="l" defTabSz="953135" rtl="0" eaLnBrk="1" latinLnBrk="0" hangingPunct="1">
              <a:lnSpc>
                <a:spcPct val="90000"/>
              </a:lnSpc>
              <a:spcBef>
                <a:spcPct val="79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/>
            <a:r>
              <a:rPr lang="zh-CN" altLang="zh-CN" kern="100" dirty="0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zh-CN" altLang="zh-CN" kern="100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zh-CN" altLang="zh-CN" kern="100" dirty="0" smtClean="0">
                <a:solidFill>
                  <a:srgbClr val="FF0000"/>
                </a:solidFill>
              </a:rPr>
              <a:t>方程</a:t>
            </a:r>
            <a:r>
              <a:rPr lang="zh-CN" altLang="zh-CN" kern="100" dirty="0">
                <a:solidFill>
                  <a:srgbClr val="FF0000"/>
                </a:solidFill>
              </a:rPr>
              <a:t>两边乘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6</a:t>
            </a:r>
            <a:r>
              <a:rPr lang="zh-CN" altLang="zh-CN" kern="100" dirty="0">
                <a:solidFill>
                  <a:srgbClr val="FF0000"/>
                </a:solidFill>
              </a:rPr>
              <a:t>），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indent="713740"/>
            <a:r>
              <a:rPr lang="zh-CN" altLang="zh-CN" kern="100" dirty="0">
                <a:solidFill>
                  <a:srgbClr val="FF0000"/>
                </a:solidFill>
              </a:rPr>
              <a:t>得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</a:rPr>
              <a:t>（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－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</a:rPr>
              <a:t>）＝</a:t>
            </a:r>
            <a:r>
              <a:rPr lang="en-US" altLang="zh-CN" i="1" kern="100" dirty="0">
                <a:solidFill>
                  <a:srgbClr val="FF0000"/>
                </a:solidFill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FF0000"/>
                </a:solidFill>
              </a:rPr>
              <a:t>＋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6.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4"/>
          <a:srcRect t="68813"/>
          <a:stretch>
            <a:fillRect/>
          </a:stretch>
        </p:blipFill>
        <p:spPr>
          <a:xfrm>
            <a:off x="848360" y="5632450"/>
            <a:ext cx="11125200" cy="925830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4"/>
          <a:srcRect t="36364" b="35144"/>
          <a:stretch>
            <a:fillRect/>
          </a:stretch>
        </p:blipFill>
        <p:spPr>
          <a:xfrm>
            <a:off x="848360" y="4669155"/>
            <a:ext cx="11125200" cy="845820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4"/>
          <a:srcRect b="68984"/>
          <a:stretch>
            <a:fillRect/>
          </a:stretch>
        </p:blipFill>
        <p:spPr>
          <a:xfrm>
            <a:off x="848360" y="3589655"/>
            <a:ext cx="11125200" cy="92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PP_MARK_KEY" val="4423ecb6-db00-4c26-b117-0c0d13798be3"/>
  <p:tag name="COMMONDATA" val="eyJoZGlkIjoiNjM3MjQ3YTZiZWY1NjlmMDU1ZDVhZWIxOWEyZWFkOGMifQ=="/>
  <p:tag name="commondata" val="eyJoZGlkIjoiZmE5YjEyOTcyZTdiYjM1OWM2YjMzNGM3ZjFhNGQyOWIifQ=="/>
</p:tagLst>
</file>

<file path=ppt/theme/theme1.xml><?xml version="1.0" encoding="utf-8"?>
<a:theme xmlns:a="http://schemas.openxmlformats.org/drawingml/2006/main" name="111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2275</Words>
  <Application>WPS 演示</Application>
  <PresentationFormat>自定义</PresentationFormat>
  <Paragraphs>157</Paragraphs>
  <Slides>24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22</vt:i4>
      </vt:variant>
      <vt:variant>
        <vt:lpstr>幻灯片标题</vt:lpstr>
      </vt:variant>
      <vt:variant>
        <vt:i4>24</vt:i4>
      </vt:variant>
    </vt:vector>
  </HeadingPairs>
  <TitlesOfParts>
    <vt:vector size="63" baseType="lpstr">
      <vt:lpstr>Arial</vt:lpstr>
      <vt:lpstr>宋体</vt:lpstr>
      <vt:lpstr>Wingdings</vt:lpstr>
      <vt:lpstr>Times New Roman</vt:lpstr>
      <vt:lpstr>微软雅黑</vt:lpstr>
      <vt:lpstr>黑体</vt:lpstr>
      <vt:lpstr>Arial</vt:lpstr>
      <vt:lpstr>Times New Roman</vt:lpstr>
      <vt:lpstr>Courier New</vt:lpstr>
      <vt:lpstr>楷体</vt:lpstr>
      <vt:lpstr>仿宋</vt:lpstr>
      <vt:lpstr>Calibri</vt:lpstr>
      <vt:lpstr>Arial Unicode MS</vt:lpstr>
      <vt:lpstr>Calibri Light</vt:lpstr>
      <vt:lpstr>等线</vt:lpstr>
      <vt:lpstr>111</vt:lpstr>
      <vt:lpstr>自定义设计方案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 </vt:lpstr>
      <vt:lpstr>PowerPoint 演示文稿</vt:lpstr>
      <vt:lpstr>PowerPoint 演示文稿</vt:lpstr>
      <vt:lpstr> </vt:lpstr>
      <vt:lpstr>PowerPoint 演示文稿</vt:lpstr>
      <vt:lpstr>PowerPoint 演示文稿</vt:lpstr>
      <vt:lpstr>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李伍兵</cp:lastModifiedBy>
  <cp:revision>581</cp:revision>
  <dcterms:created xsi:type="dcterms:W3CDTF">2019-06-19T02:08:00Z</dcterms:created>
  <dcterms:modified xsi:type="dcterms:W3CDTF">2024-03-28T10:19:15Z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2F97B26999C74D3C914C5009E115B104</vt:lpwstr>
  </property>
</Properties>
</file>